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0"/>
  </p:notesMasterIdLst>
  <p:handoutMasterIdLst>
    <p:handoutMasterId r:id="rId31"/>
  </p:handoutMasterIdLst>
  <p:sldIdLst>
    <p:sldId id="285" r:id="rId5"/>
    <p:sldId id="344" r:id="rId6"/>
    <p:sldId id="345" r:id="rId7"/>
    <p:sldId id="444" r:id="rId8"/>
    <p:sldId id="347" r:id="rId9"/>
    <p:sldId id="346" r:id="rId10"/>
    <p:sldId id="348" r:id="rId11"/>
    <p:sldId id="259" r:id="rId12"/>
    <p:sldId id="349" r:id="rId13"/>
    <p:sldId id="307" r:id="rId14"/>
    <p:sldId id="350" r:id="rId15"/>
    <p:sldId id="352" r:id="rId16"/>
    <p:sldId id="355" r:id="rId17"/>
    <p:sldId id="309" r:id="rId18"/>
    <p:sldId id="308" r:id="rId19"/>
    <p:sldId id="453" r:id="rId20"/>
    <p:sldId id="452" r:id="rId21"/>
    <p:sldId id="454" r:id="rId22"/>
    <p:sldId id="457" r:id="rId23"/>
    <p:sldId id="356" r:id="rId24"/>
    <p:sldId id="455" r:id="rId25"/>
    <p:sldId id="357" r:id="rId26"/>
    <p:sldId id="443" r:id="rId27"/>
    <p:sldId id="456" r:id="rId28"/>
    <p:sldId id="33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2836"/>
    <a:srgbClr val="009CE4"/>
    <a:srgbClr val="029BE4"/>
    <a:srgbClr val="4F81BD"/>
    <a:srgbClr val="414042"/>
    <a:srgbClr val="96A6B1"/>
    <a:srgbClr val="82C56A"/>
    <a:srgbClr val="0D2836"/>
    <a:srgbClr val="1483CC"/>
    <a:srgbClr val="05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9" autoAdjust="0"/>
    <p:restoredTop sz="73396" autoAdjust="0"/>
  </p:normalViewPr>
  <p:slideViewPr>
    <p:cSldViewPr snapToGrid="0" showGuides="1">
      <p:cViewPr varScale="1">
        <p:scale>
          <a:sx n="103" d="100"/>
          <a:sy n="103" d="100"/>
        </p:scale>
        <p:origin x="176" y="20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97-7D48-95A5-431EB78219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97-7D48-95A5-431EB78219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97-7D48-95A5-431EB78219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97-7D48-95A5-431EB7821916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7-6D4D-948D-6D377B129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</dgm:pt>
    <dgm:pt modelId="{48D714F6-693F-3645-8F7A-87C98B7440BB}" type="sibTrans" cxnId="{CC903A7A-7F60-3146-A017-D439435B2304}">
      <dgm:prSet/>
      <dgm:spPr/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004082" y="-2005013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2885704" y="156976"/>
        <a:ext cx="508652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776675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004082" y="-832447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2885704" y="1329542"/>
        <a:ext cx="508652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776675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004082" y="340119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2885704" y="2502109"/>
        <a:ext cx="508652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776675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1692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6206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1282-5AB7-E94D-9649-44D462F2E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6355-9198-FA4B-9FC0-6A932C84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2EE4-1BE5-A54A-B7C0-6A0C32DD6315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2E85-9761-8F4A-853C-44C156B131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C53B9-D6D1-3446-BB32-233F7CFB1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871-35BA-9D4C-BCB2-68C5947B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4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ML educational task on old USA census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8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elements of input feature vector must be numbers.</a:t>
            </a:r>
          </a:p>
          <a:p>
            <a:endParaRPr lang="en-US" dirty="0"/>
          </a:p>
          <a:p>
            <a:r>
              <a:rPr lang="en-US" dirty="0"/>
              <a:t>Assign to positions in the vector, not just arbitrary numbers</a:t>
            </a:r>
          </a:p>
          <a:p>
            <a:endParaRPr lang="en-US" dirty="0"/>
          </a:p>
          <a:p>
            <a:r>
              <a:rPr lang="en-US" dirty="0"/>
              <a:t>There are more complex ways of encoding categorical features e.g.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4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Semi-supervised?? Well, things that don’t neatly fit into one of those buckets or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9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5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9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1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these activation functions we would just have linear combinations of features and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0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  <a:p>
            <a:endParaRPr lang="en-US" baseline="0" dirty="0"/>
          </a:p>
          <a:p>
            <a:r>
              <a:rPr lang="en-US" baseline="0" dirty="0"/>
              <a:t>Originally defined per example. Deep Learning usually calculates per mini-batch.</a:t>
            </a:r>
          </a:p>
          <a:p>
            <a:endParaRPr lang="en-US" baseline="0" dirty="0"/>
          </a:p>
          <a:p>
            <a:r>
              <a:rPr lang="en-US" baseline="0" dirty="0"/>
              <a:t>Feed forward using current values of weights and biases.</a:t>
            </a:r>
          </a:p>
          <a:p>
            <a:endParaRPr lang="en-US" baseline="0" dirty="0"/>
          </a:p>
          <a:p>
            <a:r>
              <a:rPr lang="en-US" baseline="0" dirty="0"/>
              <a:t>Only need to shuffle the training data</a:t>
            </a:r>
          </a:p>
          <a:p>
            <a:endParaRPr lang="en-US" baseline="0" dirty="0"/>
          </a:p>
          <a:p>
            <a:r>
              <a:rPr lang="en-US" baseline="0" dirty="0"/>
              <a:t>Note that we move in the opposite direction of the gradient i.e. go left if it’s positive, go right if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0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imagine that you have two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MLP </a:t>
            </a:r>
            <a:r>
              <a:rPr lang="en-US" err="1"/>
              <a:t>Jupyter</a:t>
            </a:r>
            <a:r>
              <a:rPr lang="en-US"/>
              <a:t>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6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reddit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6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7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0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9B4E3-077C-9143-966F-2922C8B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5.png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mxnet.io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784658"/>
            <a:ext cx="8064431" cy="1391028"/>
          </a:xfrm>
        </p:spPr>
        <p:txBody>
          <a:bodyPr/>
          <a:lstStyle/>
          <a:p>
            <a:r>
              <a:rPr lang="en-US" dirty="0"/>
              <a:t>Deep Learning 101: Apache MXNet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8" y="3262483"/>
            <a:ext cx="6041582" cy="487849"/>
          </a:xfrm>
        </p:spPr>
        <p:txBody>
          <a:bodyPr/>
          <a:lstStyle/>
          <a:p>
            <a:r>
              <a:rPr lang="en-US" dirty="0"/>
              <a:t>Simon Corston-Oliver, Amazon AI</a:t>
            </a:r>
          </a:p>
          <a:p>
            <a:r>
              <a:rPr lang="en-US" dirty="0"/>
              <a:t>17 July 2018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ADCE45-61DC-6542-9DBF-25B7EBBC62B9}"/>
              </a:ext>
            </a:extLst>
          </p:cNvPr>
          <p:cNvSpPr txBox="1">
            <a:spLocks/>
          </p:cNvSpPr>
          <p:nvPr/>
        </p:nvSpPr>
        <p:spPr>
          <a:xfrm>
            <a:off x="487899" y="4417353"/>
            <a:ext cx="8410294" cy="48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©2018 Amazon Web Services, Inc. or its affiliates,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671204"/>
              </p:ext>
            </p:extLst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5805"/>
              </p:ext>
            </p:extLst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206CB-8D72-DA4E-8C8D-DDE89FE90915}"/>
              </a:ext>
            </a:extLst>
          </p:cNvPr>
          <p:cNvSpPr/>
          <p:nvPr/>
        </p:nvSpPr>
        <p:spPr>
          <a:xfrm>
            <a:off x="825249" y="1954488"/>
            <a:ext cx="7554518" cy="436687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BAC4-1C0F-BC44-8285-2AAC941B887A}"/>
              </a:ext>
            </a:extLst>
          </p:cNvPr>
          <p:cNvSpPr txBox="1"/>
          <p:nvPr/>
        </p:nvSpPr>
        <p:spPr>
          <a:xfrm>
            <a:off x="803189" y="3101546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4F058-594F-AB44-920A-26703086F283}"/>
              </a:ext>
            </a:extLst>
          </p:cNvPr>
          <p:cNvSpPr/>
          <p:nvPr/>
        </p:nvSpPr>
        <p:spPr>
          <a:xfrm>
            <a:off x="837941" y="1927385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6E8280-6C21-3542-BAAF-E0539E43022F}"/>
              </a:ext>
            </a:extLst>
          </p:cNvPr>
          <p:cNvSpPr/>
          <p:nvPr/>
        </p:nvSpPr>
        <p:spPr>
          <a:xfrm>
            <a:off x="2999166" y="1956320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BB302-BAFE-E84E-A62E-7D15B5F6ED28}"/>
              </a:ext>
            </a:extLst>
          </p:cNvPr>
          <p:cNvSpPr/>
          <p:nvPr/>
        </p:nvSpPr>
        <p:spPr>
          <a:xfrm>
            <a:off x="4063830" y="1935809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C43A3-A282-5D4D-BF40-0D2F6A19B3EC}"/>
              </a:ext>
            </a:extLst>
          </p:cNvPr>
          <p:cNvSpPr/>
          <p:nvPr/>
        </p:nvSpPr>
        <p:spPr>
          <a:xfrm>
            <a:off x="5157133" y="1956319"/>
            <a:ext cx="1080613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4DF00-E495-A74E-891C-FEF3B3213B57}"/>
              </a:ext>
            </a:extLst>
          </p:cNvPr>
          <p:cNvSpPr/>
          <p:nvPr/>
        </p:nvSpPr>
        <p:spPr>
          <a:xfrm>
            <a:off x="6253693" y="1956318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74C59-DE14-F044-80DF-FA08BD25CF48}"/>
              </a:ext>
            </a:extLst>
          </p:cNvPr>
          <p:cNvSpPr txBox="1"/>
          <p:nvPr/>
        </p:nvSpPr>
        <p:spPr>
          <a:xfrm>
            <a:off x="803188" y="361567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72A69-FFFB-784D-99B6-C8AB67472433}"/>
              </a:ext>
            </a:extLst>
          </p:cNvPr>
          <p:cNvSpPr txBox="1"/>
          <p:nvPr/>
        </p:nvSpPr>
        <p:spPr>
          <a:xfrm>
            <a:off x="803187" y="404274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73167-3D9A-4840-AE5F-1B18470AC44B}"/>
              </a:ext>
            </a:extLst>
          </p:cNvPr>
          <p:cNvSpPr/>
          <p:nvPr/>
        </p:nvSpPr>
        <p:spPr>
          <a:xfrm>
            <a:off x="7331049" y="1927384"/>
            <a:ext cx="1077356" cy="445111"/>
          </a:xfrm>
          <a:prstGeom prst="rect">
            <a:avLst/>
          </a:prstGeom>
          <a:solidFill>
            <a:srgbClr val="FFFF00">
              <a:alpha val="3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758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966696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438014-A9FD-A744-AF97-DF04FB52D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64528"/>
              </p:ext>
            </p:extLst>
          </p:nvPr>
        </p:nvGraphicFramePr>
        <p:xfrm>
          <a:off x="803189" y="3066132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9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F0526-61A7-1C44-ADCC-245AB9DA9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383302"/>
              </p:ext>
            </p:extLst>
          </p:nvPr>
        </p:nvGraphicFramePr>
        <p:xfrm>
          <a:off x="518984" y="108204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FCC27D26-D177-8D4C-902E-DB0E295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42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  <p:bldP spid="46" grpId="0" animBg="1"/>
      <p:bldP spid="49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1554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98500"/>
            <a:ext cx="9004300" cy="3746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and non-linear separability</a:t>
            </a:r>
          </a:p>
        </p:txBody>
      </p:sp>
    </p:spTree>
    <p:extLst>
      <p:ext uri="{BB962C8B-B14F-4D97-AF65-F5344CB8AC3E}">
        <p14:creationId xmlns:p14="http://schemas.microsoft.com/office/powerpoint/2010/main" val="10376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Activation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p:pic>
        <p:nvPicPr>
          <p:cNvPr id="3074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16D67B3F-ACA5-D14B-84A8-13D35AC9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4" y="1658899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658899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/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blipFill>
                <a:blip r:embed="rId5"/>
                <a:stretch>
                  <a:fillRect t="-11111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31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Bias term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" y="1658900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/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3265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6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EB5A-00B1-7D4F-8A0A-050E7082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 and Hyperparameters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BEDB2-B7AF-D445-90F0-2E557FA5EFC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2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ADE3-24FF-EB4C-83B6-74B991B7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Self-introduction: Simon Corston-Oliver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18138-0154-4C4E-B0FC-6704AED2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798" y="947866"/>
            <a:ext cx="2368550" cy="3552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AAF07-603C-664F-B91D-109D3D660563}"/>
              </a:ext>
            </a:extLst>
          </p:cNvPr>
          <p:cNvSpPr txBox="1"/>
          <p:nvPr/>
        </p:nvSpPr>
        <p:spPr>
          <a:xfrm>
            <a:off x="2995575" y="947866"/>
            <a:ext cx="6148425" cy="169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Computational Linguist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 aficionado</a:t>
            </a:r>
          </a:p>
        </p:txBody>
      </p:sp>
    </p:spTree>
    <p:extLst>
      <p:ext uri="{BB962C8B-B14F-4D97-AF65-F5344CB8AC3E}">
        <p14:creationId xmlns:p14="http://schemas.microsoft.com/office/powerpoint/2010/main" val="18115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Training to estimate parameters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1042216"/>
            <a:ext cx="5537420" cy="35544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the values that minimize the loss on training data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7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0325-D213-4A4D-9553-770E79BE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Accuracy vs.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F61E-2A2A-D445-A6B5-A42891D44E3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or not per example; Not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 value.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24817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Basic Optimizer: Stochastic Gradient Descent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947611"/>
            <a:ext cx="5537420" cy="3834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params</a:t>
            </a:r>
            <a:r>
              <a:rPr lang="en-US" sz="1800" dirty="0"/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  <a:p>
            <a:pPr lvl="1">
              <a:lnSpc>
                <a:spcPts val="3560"/>
              </a:lnSpc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= 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– </a:t>
            </a:r>
            <a:r>
              <a:rPr lang="en-US" sz="1600" dirty="0" err="1">
                <a:solidFill>
                  <a:schemeClr val="accent1"/>
                </a:solidFill>
              </a:rPr>
              <a:t>learning_rate</a:t>
            </a:r>
            <a:r>
              <a:rPr lang="en-US" sz="1600" dirty="0">
                <a:solidFill>
                  <a:schemeClr val="accent1"/>
                </a:solidFill>
              </a:rPr>
              <a:t> *gradient</a:t>
            </a:r>
          </a:p>
          <a:p>
            <a:pPr>
              <a:lnSpc>
                <a:spcPts val="3560"/>
              </a:lnSpc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3569918"/>
            <a:ext cx="8205304" cy="9933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 series of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Specify a learning rate</a:t>
            </a:r>
          </a:p>
        </p:txBody>
      </p:sp>
      <p:pic>
        <p:nvPicPr>
          <p:cNvPr id="1026" name="Picture 2" descr="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48" y="616307"/>
            <a:ext cx="5420567" cy="2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0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6A-95C1-BD40-81DB-24F62634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me some code!</a:t>
            </a:r>
          </a:p>
        </p:txBody>
      </p:sp>
    </p:spTree>
    <p:extLst>
      <p:ext uri="{BB962C8B-B14F-4D97-AF65-F5344CB8AC3E}">
        <p14:creationId xmlns:p14="http://schemas.microsoft.com/office/powerpoint/2010/main" val="220711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32238" y="128506"/>
            <a:ext cx="6314303" cy="123761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http://mxnet.io</a:t>
            </a:r>
            <a:endParaRPr lang="en-US" sz="2400" dirty="0"/>
          </a:p>
          <a:p>
            <a:pPr algn="ctr"/>
            <a:r>
              <a:rPr lang="en-US" sz="2400" dirty="0">
                <a:hlinkClick r:id="rId4"/>
              </a:rPr>
              <a:t>http://discuss.mxnet.io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E6EB2-4AA9-9645-AFAD-20152835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" y="128506"/>
            <a:ext cx="1247303" cy="12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EC672-67E7-5449-8C2A-045D5581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222" y="1979629"/>
            <a:ext cx="1189037" cy="111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A9D47-2772-5B4D-9129-8AEF1C517D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9" r="20753"/>
          <a:stretch/>
        </p:blipFill>
        <p:spPr>
          <a:xfrm>
            <a:off x="5035552" y="1979629"/>
            <a:ext cx="1128944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77D56-1D0E-FB4A-AEBF-4F4CA07E7B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59"/>
          <a:stretch/>
        </p:blipFill>
        <p:spPr>
          <a:xfrm>
            <a:off x="6964760" y="2021498"/>
            <a:ext cx="121238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AF2A1-F37E-4E44-943B-8C6AA091262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846" y="1988467"/>
            <a:ext cx="11890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6D2AB0-D0E2-434D-B5C2-0B81B878A6F4}"/>
              </a:ext>
            </a:extLst>
          </p:cNvPr>
          <p:cNvSpPr txBox="1"/>
          <p:nvPr/>
        </p:nvSpPr>
        <p:spPr>
          <a:xfrm>
            <a:off x="453859" y="317393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44E59-D95D-9045-A3E7-88646F143264}"/>
              </a:ext>
            </a:extLst>
          </p:cNvPr>
          <p:cNvSpPr txBox="1"/>
          <p:nvPr/>
        </p:nvSpPr>
        <p:spPr>
          <a:xfrm>
            <a:off x="2411442" y="317704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5CCD3-0EFC-184E-B68B-97CDDBE80BA7}"/>
              </a:ext>
            </a:extLst>
          </p:cNvPr>
          <p:cNvSpPr txBox="1"/>
          <p:nvPr/>
        </p:nvSpPr>
        <p:spPr>
          <a:xfrm>
            <a:off x="4560930" y="316449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E5764-285E-6A45-9338-69112F778577}"/>
              </a:ext>
            </a:extLst>
          </p:cNvPr>
          <p:cNvSpPr txBox="1"/>
          <p:nvPr/>
        </p:nvSpPr>
        <p:spPr>
          <a:xfrm>
            <a:off x="6882414" y="3178214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MXNet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631757" y="1174193"/>
            <a:ext cx="6148425" cy="3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(incubating) open source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 for NNs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Created by academia (CMU and UW)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Adopted by AWS as DNN framework of choice, Nov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Widely used within Amazon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206B53-457C-8545-B063-24A2B2611E54}"/>
              </a:ext>
            </a:extLst>
          </p:cNvPr>
          <p:cNvGrpSpPr/>
          <p:nvPr/>
        </p:nvGrpSpPr>
        <p:grpSpPr>
          <a:xfrm>
            <a:off x="6545466" y="1329508"/>
            <a:ext cx="2074607" cy="2092522"/>
            <a:chOff x="6788535" y="1647578"/>
            <a:chExt cx="2074607" cy="20925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C456EC-72CE-9B40-B977-0482122B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51" y="1647578"/>
              <a:ext cx="1605176" cy="16051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358D5A-69C3-0040-9E59-513A49CC3E7A}"/>
                </a:ext>
              </a:extLst>
            </p:cNvPr>
            <p:cNvSpPr/>
            <p:nvPr/>
          </p:nvSpPr>
          <p:spPr>
            <a:xfrm>
              <a:off x="6788535" y="3339990"/>
              <a:ext cx="20746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hlinkClick r:id="rId5"/>
                </a:rPr>
                <a:t>http://mxnet.io</a:t>
              </a: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3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0FE-4672-8140-B252-9EE1CFDA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GPUs and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DC4-B42E-FA45-8748-BD2CF231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GPUs have thousands of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do matrix operations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for Deep Learning: 100X faster than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NVIDIA GPUs with CUDA library commonly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Apache MXNet helps us manage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Moving data to/from GPU(s)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Doing GPU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 for data preprocessing, certain math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Common: Train on GPU, predict on CPU</a:t>
            </a:r>
          </a:p>
        </p:txBody>
      </p:sp>
    </p:spTree>
    <p:extLst>
      <p:ext uri="{BB962C8B-B14F-4D97-AF65-F5344CB8AC3E}">
        <p14:creationId xmlns:p14="http://schemas.microsoft.com/office/powerpoint/2010/main" val="3639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59A-19B0-8749-B502-64574636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960ABE-CAD8-A24B-AC9A-5F2C247393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0923988"/>
              </p:ext>
            </p:extLst>
          </p:nvPr>
        </p:nvGraphicFramePr>
        <p:xfrm>
          <a:off x="333375" y="1012825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5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</a:t>
            </a:r>
            <a:r>
              <a:rPr lang="en-US" b="1" dirty="0" err="1"/>
              <a:t>MXNet</a:t>
            </a:r>
            <a:r>
              <a:rPr lang="en-US" b="1" dirty="0"/>
              <a:t> - Highlights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9A4B8D4-2C17-4C43-BD52-330E7FA4D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475860"/>
              </p:ext>
            </p:extLst>
          </p:nvPr>
        </p:nvGraphicFramePr>
        <p:xfrm>
          <a:off x="522514" y="1082040"/>
          <a:ext cx="8015844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13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6788" y="794886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Human-level (or better)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2" y="1945810"/>
            <a:ext cx="2441743" cy="25903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B4567-90E0-D743-B648-5CF79194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5" y="1945810"/>
            <a:ext cx="2793572" cy="261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DE025-8686-9948-B76E-89950A18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7" y="4005118"/>
            <a:ext cx="1735996" cy="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020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31908</TotalTime>
  <Words>1093</Words>
  <Application>Microsoft Macintosh PowerPoint</Application>
  <PresentationFormat>On-screen Show (16:9)</PresentationFormat>
  <Paragraphs>278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Self-introduction: Simon Corston-Oliver</vt:lpstr>
      <vt:lpstr>PowerPoint Presentation</vt:lpstr>
      <vt:lpstr>GPUs and CPUs</vt:lpstr>
      <vt:lpstr>Roadmap</vt:lpstr>
      <vt:lpstr>PowerPoint Presentation</vt:lpstr>
      <vt:lpstr>Why do machine learning?</vt:lpstr>
      <vt:lpstr>Deep Learning</vt:lpstr>
      <vt:lpstr>When not to use machine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PowerPoint Presentation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 </vt:lpstr>
      <vt:lpstr>Show me some code!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284</cp:revision>
  <cp:lastPrinted>2018-01-25T02:02:45Z</cp:lastPrinted>
  <dcterms:created xsi:type="dcterms:W3CDTF">2016-06-17T18:22:10Z</dcterms:created>
  <dcterms:modified xsi:type="dcterms:W3CDTF">2018-07-16T20:45:20Z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